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5" r:id="rId1"/>
  </p:sldMasterIdLst>
  <p:notesMasterIdLst>
    <p:notesMasterId r:id="rId18"/>
  </p:notesMasterIdLst>
  <p:sldIdLst>
    <p:sldId id="256" r:id="rId2"/>
    <p:sldId id="285" r:id="rId3"/>
    <p:sldId id="257" r:id="rId4"/>
    <p:sldId id="284" r:id="rId5"/>
    <p:sldId id="267" r:id="rId6"/>
    <p:sldId id="271" r:id="rId7"/>
    <p:sldId id="286" r:id="rId8"/>
    <p:sldId id="291" r:id="rId9"/>
    <p:sldId id="288" r:id="rId10"/>
    <p:sldId id="283" r:id="rId11"/>
    <p:sldId id="293" r:id="rId12"/>
    <p:sldId id="261" r:id="rId13"/>
    <p:sldId id="282" r:id="rId14"/>
    <p:sldId id="290" r:id="rId15"/>
    <p:sldId id="289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2A39"/>
    <a:srgbClr val="FF6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10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Aug-14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Strong Fixed Mindset</c:v>
                </c:pt>
                <c:pt idx="1">
                  <c:v>Fixed Mindset w/ Some Growth Ideas</c:v>
                </c:pt>
                <c:pt idx="2">
                  <c:v>Growth Mindset w/ Some Fixed Ideas</c:v>
                </c:pt>
                <c:pt idx="3">
                  <c:v>Strong Growth Mindset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2.0</c:v>
                </c:pt>
                <c:pt idx="1">
                  <c:v>10.0</c:v>
                </c:pt>
                <c:pt idx="2">
                  <c:v>8.0</c:v>
                </c:pt>
                <c:pt idx="3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May-15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Strong Fixed Mindset</c:v>
                </c:pt>
                <c:pt idx="1">
                  <c:v>Fixed Mindset w/ Some Growth Ideas</c:v>
                </c:pt>
                <c:pt idx="2">
                  <c:v>Growth Mindset w/ Some Fixed Ideas</c:v>
                </c:pt>
                <c:pt idx="3">
                  <c:v>Strong Growth Mindset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</c:v>
                </c:pt>
                <c:pt idx="1">
                  <c:v>5.0</c:v>
                </c:pt>
                <c:pt idx="2">
                  <c:v>12.0</c:v>
                </c:pt>
                <c:pt idx="3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6858760"/>
        <c:axId val="-2056856632"/>
      </c:barChart>
      <c:catAx>
        <c:axId val="-2056858760"/>
        <c:scaling>
          <c:orientation val="minMax"/>
        </c:scaling>
        <c:delete val="0"/>
        <c:axPos val="b"/>
        <c:majorTickMark val="out"/>
        <c:minorTickMark val="none"/>
        <c:tickLblPos val="nextTo"/>
        <c:crossAx val="-2056856632"/>
        <c:crosses val="autoZero"/>
        <c:auto val="1"/>
        <c:lblAlgn val="ctr"/>
        <c:lblOffset val="100"/>
        <c:noMultiLvlLbl val="0"/>
      </c:catAx>
      <c:valAx>
        <c:axId val="-2056856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568587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Semester 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Site Average</c:v>
                </c:pt>
                <c:pt idx="1">
                  <c:v>District Average</c:v>
                </c:pt>
                <c:pt idx="2">
                  <c:v>Class Average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59.2</c:v>
                </c:pt>
                <c:pt idx="1">
                  <c:v>58.8</c:v>
                </c:pt>
                <c:pt idx="2">
                  <c:v>68.6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7500376"/>
        <c:axId val="-2058312776"/>
      </c:barChart>
      <c:catAx>
        <c:axId val="-2057500376"/>
        <c:scaling>
          <c:orientation val="minMax"/>
        </c:scaling>
        <c:delete val="0"/>
        <c:axPos val="l"/>
        <c:majorTickMark val="out"/>
        <c:minorTickMark val="none"/>
        <c:tickLblPos val="nextTo"/>
        <c:crossAx val="-2058312776"/>
        <c:crosses val="autoZero"/>
        <c:auto val="1"/>
        <c:lblAlgn val="ctr"/>
        <c:lblOffset val="100"/>
        <c:noMultiLvlLbl val="0"/>
      </c:catAx>
      <c:valAx>
        <c:axId val="-20583127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0575003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Lucida Handwriting"/>
                <a:cs typeface="Lucida Handwriting"/>
              </a:rPr>
              <a:t>PEER</a:t>
            </a:r>
            <a:r>
              <a:rPr lang="en-US" baseline="0" dirty="0" smtClean="0">
                <a:latin typeface="Lucida Handwriting"/>
                <a:cs typeface="Lucida Handwriting"/>
              </a:rPr>
              <a:t>  </a:t>
            </a:r>
            <a:r>
              <a:rPr lang="en-US" dirty="0" smtClean="0">
                <a:latin typeface="Lucida Handwriting"/>
                <a:cs typeface="Lucida Handwriting"/>
              </a:rPr>
              <a:t>COACHING</a:t>
            </a:r>
            <a:endParaRPr lang="en-US" dirty="0">
              <a:latin typeface="Lucida Handwriting"/>
              <a:cs typeface="Lucida Handwriting"/>
            </a:endParaRPr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Year 1</c:v>
                </c:pt>
              </c:strCache>
            </c:strRef>
          </c:tx>
          <c:cat>
            <c:strRef>
              <c:f>Sheet1!$B$1:$F$1</c:f>
              <c:strCache>
                <c:ptCount val="5"/>
                <c:pt idx="0">
                  <c:v>Classroom Observations</c:v>
                </c:pt>
                <c:pt idx="1">
                  <c:v>Co-Teaching Opportunities</c:v>
                </c:pt>
                <c:pt idx="2">
                  <c:v>Modeled Lessons</c:v>
                </c:pt>
                <c:pt idx="3">
                  <c:v>Teachers Observed Using Growth Mindset Strategies in the Classrrom</c:v>
                </c:pt>
                <c:pt idx="4">
                  <c:v>Professional Development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18.0</c:v>
                </c:pt>
                <c:pt idx="1">
                  <c:v>8.0</c:v>
                </c:pt>
                <c:pt idx="2">
                  <c:v>5.0</c:v>
                </c:pt>
                <c:pt idx="3">
                  <c:v>10.0</c:v>
                </c:pt>
                <c:pt idx="4">
                  <c:v>4.0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Year 2</c:v>
                </c:pt>
              </c:strCache>
            </c:strRef>
          </c:tx>
          <c:cat>
            <c:strRef>
              <c:f>Sheet1!$B$1:$F$1</c:f>
              <c:strCache>
                <c:ptCount val="5"/>
                <c:pt idx="0">
                  <c:v>Classroom Observations</c:v>
                </c:pt>
                <c:pt idx="1">
                  <c:v>Co-Teaching Opportunities</c:v>
                </c:pt>
                <c:pt idx="2">
                  <c:v>Modeled Lessons</c:v>
                </c:pt>
                <c:pt idx="3">
                  <c:v>Teachers Observed Using Growth Mindset Strategies in the Classrrom</c:v>
                </c:pt>
                <c:pt idx="4">
                  <c:v>Professional Development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33.0</c:v>
                </c:pt>
                <c:pt idx="1">
                  <c:v>12.0</c:v>
                </c:pt>
                <c:pt idx="2">
                  <c:v>8.0</c:v>
                </c:pt>
                <c:pt idx="3">
                  <c:v>18.0</c:v>
                </c:pt>
                <c:pt idx="4">
                  <c:v>12.0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9360520"/>
        <c:axId val="-2057223032"/>
      </c:lineChart>
      <c:catAx>
        <c:axId val="-2059360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057223032"/>
        <c:crosses val="autoZero"/>
        <c:auto val="1"/>
        <c:lblAlgn val="ctr"/>
        <c:lblOffset val="100"/>
        <c:noMultiLvlLbl val="0"/>
      </c:catAx>
      <c:valAx>
        <c:axId val="-2057223032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spPr>
          <a:ln w="15875">
            <a:noFill/>
          </a:ln>
        </c:spPr>
        <c:crossAx val="-20593605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137BE-D96C-874E-A06D-83A99C839761}" type="datetimeFigureOut">
              <a:rPr lang="en-US" smtClean="0"/>
              <a:t>5/16/15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F748D-5193-4641-985C-7F2F3AD9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86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/>
              <a:t>Mindset, Motivation, &amp; Mathematics is an action project designed to influence other educators to embrace the innovative teaching style of a growth mindset to promote mathematics achievement for ALL students.  Instructional and common core strategies coupled with a strong foundation in number sense are at the forefront of this unique approach to teaching Algebra I to at-risk students.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F748D-5193-4641-985C-7F2F3AD9C3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30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Detailed</a:t>
            </a:r>
            <a:r>
              <a:rPr lang="en-US" baseline="0" dirty="0" smtClean="0"/>
              <a:t> explanations on </a:t>
            </a:r>
            <a:r>
              <a:rPr lang="en-US" baseline="0" dirty="0" err="1" smtClean="0"/>
              <a:t>dlione.weebly.com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F748D-5193-4641-985C-7F2F3AD9C3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05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F748D-5193-4641-985C-7F2F3AD9C3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23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F748D-5193-4641-985C-7F2F3AD9C3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45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View</a:t>
            </a:r>
            <a:r>
              <a:rPr lang="en-US" baseline="0" dirty="0" smtClean="0"/>
              <a:t>  </a:t>
            </a:r>
            <a:r>
              <a:rPr lang="en-US" dirty="0" smtClean="0"/>
              <a:t>All </a:t>
            </a:r>
            <a:r>
              <a:rPr lang="en-US" dirty="0" smtClean="0"/>
              <a:t>Sources </a:t>
            </a:r>
            <a:r>
              <a:rPr lang="en-US" dirty="0" smtClean="0"/>
              <a:t>Referenced On the Brain, You</a:t>
            </a:r>
            <a:r>
              <a:rPr lang="en-US" baseline="0" dirty="0" smtClean="0"/>
              <a:t> Must Be In </a:t>
            </a:r>
            <a:r>
              <a:rPr lang="en-US" sz="1400" b="1" baseline="0" dirty="0" smtClean="0"/>
              <a:t>Presentation Mode </a:t>
            </a:r>
            <a:r>
              <a:rPr lang="en-US" baseline="0" dirty="0" smtClean="0"/>
              <a:t>so that it links to </a:t>
            </a:r>
            <a:r>
              <a:rPr lang="en-US" baseline="0" dirty="0" err="1" smtClean="0"/>
              <a:t>www.thinglink.com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F748D-5193-4641-985C-7F2F3AD9C3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94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/>
              <a:t>Instill a growth mind-set in at-risk students to increase student motivation, self-efficacy, and encourage students to take high-level math courses throughout their high school years.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F748D-5193-4641-985C-7F2F3AD9C3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55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Detailed Explanations for each standard on </a:t>
            </a:r>
            <a:r>
              <a:rPr lang="en-US" dirty="0" err="1" smtClean="0"/>
              <a:t>dlione.weebly.com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F748D-5193-4641-985C-7F2F3AD9C3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35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All research links and references on </a:t>
            </a:r>
            <a:r>
              <a:rPr lang="en-US" baseline="0" dirty="0" err="1" smtClean="0"/>
              <a:t>dlione.weebly.com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F748D-5193-4641-985C-7F2F3AD9C3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1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Detailed timeline explanations on </a:t>
            </a:r>
            <a:r>
              <a:rPr lang="en-US" dirty="0" err="1" smtClean="0"/>
              <a:t>dlione.weebly.com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F748D-5193-4641-985C-7F2F3AD9C3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30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Mindset student</a:t>
            </a:r>
            <a:r>
              <a:rPr lang="en-US" baseline="0" dirty="0" smtClean="0"/>
              <a:t> survey completed on August 14, 2014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Mindset student survey completed on May 10,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F748D-5193-4641-985C-7F2F3AD9C3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8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Semester 1 District Assessment – December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F748D-5193-4641-985C-7F2F3AD9C3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96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F748D-5193-4641-985C-7F2F3AD9C3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97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F748D-5193-4641-985C-7F2F3AD9C3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99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8ACDB3CC-F982-40F9-8DD6-BCC9AFBF44BD}" type="datetime1">
              <a:rPr lang="en-US" smtClean="0"/>
              <a:pPr/>
              <a:t>5/16/15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20C7-C596-7F4C-BADF-B8593733D0CC}" type="datetimeFigureOut">
              <a:rPr lang="en-US" smtClean="0"/>
              <a:t>5/16/15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8365-0F7A-EF48-B3D6-76115D470F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20C7-C596-7F4C-BADF-B8593733D0CC}" type="datetimeFigureOut">
              <a:rPr lang="en-US" smtClean="0"/>
              <a:t>5/16/15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8365-0F7A-EF48-B3D6-76115D470F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20C7-C596-7F4C-BADF-B8593733D0CC}" type="datetimeFigureOut">
              <a:rPr lang="en-US" smtClean="0"/>
              <a:t>5/16/15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8365-0F7A-EF48-B3D6-76115D470F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20C7-C596-7F4C-BADF-B8593733D0CC}" type="datetimeFigureOut">
              <a:rPr lang="en-US" smtClean="0"/>
              <a:t>5/16/15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8365-0F7A-EF48-B3D6-76115D470F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5/16/15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20C7-C596-7F4C-BADF-B8593733D0CC}" type="datetimeFigureOut">
              <a:rPr lang="en-US" smtClean="0"/>
              <a:t>5/16/15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8365-0F7A-EF48-B3D6-76115D470F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20C7-C596-7F4C-BADF-B8593733D0CC}" type="datetimeFigureOut">
              <a:rPr lang="en-US" smtClean="0"/>
              <a:t>5/16/15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8365-0F7A-EF48-B3D6-76115D470F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20C7-C596-7F4C-BADF-B8593733D0CC}" type="datetimeFigureOut">
              <a:rPr lang="en-US" smtClean="0"/>
              <a:t>5/16/15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8365-0F7A-EF48-B3D6-76115D470F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20C7-C596-7F4C-BADF-B8593733D0CC}" type="datetimeFigureOut">
              <a:rPr lang="en-US" smtClean="0"/>
              <a:t>5/16/15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8365-0F7A-EF48-B3D6-76115D470F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20C7-C596-7F4C-BADF-B8593733D0CC}" type="datetimeFigureOut">
              <a:rPr lang="en-US" smtClean="0"/>
              <a:t>5/16/15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8365-0F7A-EF48-B3D6-76115D470F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20C7-C596-7F4C-BADF-B8593733D0CC}" type="datetimeFigureOut">
              <a:rPr lang="en-US" smtClean="0"/>
              <a:t>5/16/15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8365-0F7A-EF48-B3D6-76115D470F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3820C7-C596-7F4C-BADF-B8593733D0CC}" type="datetimeFigureOut">
              <a:rPr lang="en-US" smtClean="0"/>
              <a:t>5/16/15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3F58365-0F7A-EF48-B3D6-76115D470F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ts.net/about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glink.com/scene/654164548680417282" TargetMode="External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3800" y="1212850"/>
            <a:ext cx="7645400" cy="1847850"/>
          </a:xfrm>
        </p:spPr>
        <p:txBody>
          <a:bodyPr/>
          <a:lstStyle/>
          <a:p>
            <a:r>
              <a:rPr lang="en-US" sz="3200" dirty="0" smtClean="0">
                <a:latin typeface="Lucida Handwriting"/>
                <a:cs typeface="Lucida Handwriting"/>
              </a:rPr>
              <a:t>Mindset, Mathematics, and Motivation </a:t>
            </a:r>
            <a:br>
              <a:rPr lang="en-US" sz="3200" dirty="0" smtClean="0">
                <a:latin typeface="Lucida Handwriting"/>
                <a:cs typeface="Lucida Handwriting"/>
              </a:rPr>
            </a:br>
            <a:r>
              <a:rPr lang="en-US" sz="2800" dirty="0" smtClean="0">
                <a:latin typeface="Lucida Handwriting"/>
                <a:cs typeface="Lucida Handwriting"/>
              </a:rPr>
              <a:t> “Is There An App For That?”</a:t>
            </a:r>
            <a:br>
              <a:rPr lang="en-US" sz="2800" dirty="0" smtClean="0">
                <a:latin typeface="Lucida Handwriting"/>
                <a:cs typeface="Lucida Handwriting"/>
              </a:rPr>
            </a:br>
            <a:r>
              <a:rPr lang="en-US" sz="2800" dirty="0">
                <a:latin typeface="Lucida Handwriting"/>
                <a:cs typeface="Lucida Handwriting"/>
              </a:rPr>
              <a:t/>
            </a:r>
            <a:br>
              <a:rPr lang="en-US" sz="2800" dirty="0">
                <a:latin typeface="Lucida Handwriting"/>
                <a:cs typeface="Lucida Handwriting"/>
              </a:rPr>
            </a:br>
            <a:r>
              <a:rPr lang="en-US" sz="2800" dirty="0" smtClean="0">
                <a:latin typeface="Lucida Handwriting"/>
                <a:cs typeface="Lucida Handwriting"/>
              </a:rPr>
              <a:t>TLCA Capstone Project</a:t>
            </a:r>
            <a:br>
              <a:rPr lang="en-US" sz="2800" dirty="0" smtClean="0">
                <a:latin typeface="Lucida Handwriting"/>
                <a:cs typeface="Lucida Handwriting"/>
              </a:rPr>
            </a:br>
            <a:endParaRPr lang="en-US" sz="2800" dirty="0">
              <a:latin typeface="Lucida Handwriting"/>
              <a:cs typeface="Lucida Handwriting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46065"/>
            <a:ext cx="70866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Donna Lione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Math Specialist / Coach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Temecula Valley Unified School District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May 2015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450" y="2666999"/>
            <a:ext cx="2399234" cy="205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28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10203"/>
            <a:ext cx="8115300" cy="133900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latin typeface="Lucida Handwriting"/>
                <a:cs typeface="Lucida Handwriting"/>
              </a:rPr>
              <a:t>District Semester 1 Assessment</a:t>
            </a:r>
            <a:endParaRPr lang="en-US" sz="3600" dirty="0">
              <a:latin typeface="Lucida Handwriting"/>
              <a:cs typeface="Lucida Handwriting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116521"/>
              </p:ext>
            </p:extLst>
          </p:nvPr>
        </p:nvGraphicFramePr>
        <p:xfrm>
          <a:off x="1089025" y="1801813"/>
          <a:ext cx="7272338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4083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131801"/>
              </p:ext>
            </p:extLst>
          </p:nvPr>
        </p:nvGraphicFramePr>
        <p:xfrm>
          <a:off x="576263" y="355600"/>
          <a:ext cx="8110537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5999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523423"/>
            <a:ext cx="7272339" cy="1339009"/>
          </a:xfrm>
        </p:spPr>
        <p:txBody>
          <a:bodyPr/>
          <a:lstStyle/>
          <a:p>
            <a:pPr algn="l"/>
            <a:r>
              <a:rPr lang="en-US" dirty="0" smtClean="0"/>
              <a:t>                Next Steps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2176690"/>
            <a:ext cx="7272339" cy="43242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2015-2016 </a:t>
            </a:r>
            <a:r>
              <a:rPr lang="en-US" dirty="0"/>
              <a:t>t</a:t>
            </a:r>
            <a:r>
              <a:rPr lang="en-US" dirty="0" smtClean="0"/>
              <a:t>eacher &amp; student participation in Stanford’s Growth Mindset </a:t>
            </a:r>
            <a:r>
              <a:rPr lang="en-US" dirty="0" smtClean="0">
                <a:hlinkClick r:id="rId3"/>
              </a:rPr>
              <a:t>PERTS</a:t>
            </a:r>
            <a:r>
              <a:rPr lang="en-US" dirty="0" smtClean="0"/>
              <a:t> project.</a:t>
            </a:r>
          </a:p>
          <a:p>
            <a:r>
              <a:rPr lang="en-US" dirty="0" smtClean="0"/>
              <a:t>Continued work with Jo </a:t>
            </a:r>
            <a:r>
              <a:rPr lang="en-US" dirty="0" err="1" smtClean="0"/>
              <a:t>Boaler</a:t>
            </a:r>
            <a:r>
              <a:rPr lang="en-US" dirty="0" smtClean="0"/>
              <a:t>, Stanford University “How Kids Learn Math”. </a:t>
            </a:r>
          </a:p>
          <a:p>
            <a:r>
              <a:rPr lang="en-US" dirty="0" smtClean="0"/>
              <a:t>Site level –increase PD on Growth Mindset In staff meetings and PLCs.</a:t>
            </a:r>
          </a:p>
          <a:p>
            <a:r>
              <a:rPr lang="en-US" dirty="0" smtClean="0"/>
              <a:t>Co-Teaching Model with Geometry </a:t>
            </a:r>
            <a:r>
              <a:rPr lang="en-US" dirty="0"/>
              <a:t>-</a:t>
            </a:r>
            <a:r>
              <a:rPr lang="en-US" dirty="0" smtClean="0"/>
              <a:t> Growth </a:t>
            </a:r>
            <a:r>
              <a:rPr lang="en-US" dirty="0"/>
              <a:t>M</a:t>
            </a:r>
            <a:r>
              <a:rPr lang="en-US" dirty="0" smtClean="0"/>
              <a:t>indset instructional teaching practices.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Round of Freshman Hybrid  “Growth Mindset” Algebra 1 class 2015-2016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3767" y="274637"/>
            <a:ext cx="1571923" cy="1786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024" y="343525"/>
            <a:ext cx="1659960" cy="17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0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and Growth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-48876" b="-48876"/>
          <a:stretch>
            <a:fillRect/>
          </a:stretch>
        </p:blipFill>
        <p:spPr>
          <a:xfrm>
            <a:off x="635000" y="1152088"/>
            <a:ext cx="8365174" cy="4974075"/>
          </a:xfrm>
        </p:spPr>
      </p:pic>
    </p:spTree>
    <p:extLst>
      <p:ext uri="{BB962C8B-B14F-4D97-AF65-F5344CB8AC3E}">
        <p14:creationId xmlns:p14="http://schemas.microsoft.com/office/powerpoint/2010/main" val="415975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13300" y="-232563"/>
            <a:ext cx="3924300" cy="943763"/>
          </a:xfrm>
        </p:spPr>
        <p:txBody>
          <a:bodyPr/>
          <a:lstStyle/>
          <a:p>
            <a:r>
              <a:rPr lang="en-US" sz="2800" dirty="0" smtClean="0"/>
              <a:t>October 2014  LPTI #1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211763" y="635000"/>
            <a:ext cx="3429000" cy="5930900"/>
          </a:xfrm>
        </p:spPr>
        <p:txBody>
          <a:bodyPr>
            <a:normAutofit/>
          </a:bodyPr>
          <a:lstStyle/>
          <a:p>
            <a:r>
              <a:rPr lang="en-US" b="1" dirty="0" smtClean="0"/>
              <a:t>Areas of Growth: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Areas Needing Growth: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Leadership Practice 5 - Encourage the He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340" y="4425020"/>
            <a:ext cx="1176723" cy="1696177"/>
          </a:xfrm>
          <a:prstGeom prst="rect">
            <a:avLst/>
          </a:prstGeom>
        </p:spPr>
      </p:pic>
      <p:pic>
        <p:nvPicPr>
          <p:cNvPr id="9" name="Picture 8" descr="Leadership Practice 4 - Enable Others to Ac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713" y="4399620"/>
            <a:ext cx="1208087" cy="1734276"/>
          </a:xfrm>
          <a:prstGeom prst="rect">
            <a:avLst/>
          </a:prstGeom>
        </p:spPr>
      </p:pic>
      <p:pic>
        <p:nvPicPr>
          <p:cNvPr id="10" name="Picture 9" descr="Leadership Practice  1 - Model the Wa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53" y="1041400"/>
            <a:ext cx="1175787" cy="1651000"/>
          </a:xfrm>
          <a:prstGeom prst="rect">
            <a:avLst/>
          </a:prstGeom>
        </p:spPr>
      </p:pic>
      <p:pic>
        <p:nvPicPr>
          <p:cNvPr id="11" name="Picture 10" descr="Leadership Practice 2 - Inspisre A Shared Visi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571" y="1854200"/>
            <a:ext cx="1144330" cy="1626325"/>
          </a:xfrm>
          <a:prstGeom prst="rect">
            <a:avLst/>
          </a:prstGeom>
        </p:spPr>
      </p:pic>
      <p:pic>
        <p:nvPicPr>
          <p:cNvPr id="12" name="Picture 11" descr="Leadership Practice 3 - Challenge the Proces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640" y="1791425"/>
            <a:ext cx="1184430" cy="1689100"/>
          </a:xfrm>
          <a:prstGeom prst="rect">
            <a:avLst/>
          </a:prstGeom>
        </p:spPr>
      </p:pic>
      <p:pic>
        <p:nvPicPr>
          <p:cNvPr id="3" name="Picture Placeholder 2" descr="IMG_1925.jpg"/>
          <p:cNvPicPr>
            <a:picLocks noGrp="1" noChangeAspect="1"/>
          </p:cNvPicPr>
          <p:nvPr>
            <p:ph type="pic"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0"/>
          <a:stretch/>
        </p:blipFill>
        <p:spPr>
          <a:xfrm>
            <a:off x="812801" y="368299"/>
            <a:ext cx="4064000" cy="6108701"/>
          </a:xfrm>
        </p:spPr>
      </p:pic>
    </p:spTree>
    <p:extLst>
      <p:ext uri="{BB962C8B-B14F-4D97-AF65-F5344CB8AC3E}">
        <p14:creationId xmlns:p14="http://schemas.microsoft.com/office/powerpoint/2010/main" val="70440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11763" y="-232563"/>
            <a:ext cx="3429000" cy="943763"/>
          </a:xfrm>
        </p:spPr>
        <p:txBody>
          <a:bodyPr/>
          <a:lstStyle/>
          <a:p>
            <a:r>
              <a:rPr lang="en-US" sz="2800" dirty="0" smtClean="0"/>
              <a:t>May 2015 - LPI #2</a:t>
            </a:r>
            <a:endParaRPr lang="en-US" sz="2800" dirty="0"/>
          </a:p>
        </p:txBody>
      </p:sp>
      <p:pic>
        <p:nvPicPr>
          <p:cNvPr id="4" name="Content Placeholder 3" descr="Screen Shot 2015-05-11 at 7.43.11 PM.png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762000" y="450249"/>
            <a:ext cx="4240470" cy="610295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211763" y="635000"/>
            <a:ext cx="3429000" cy="5930900"/>
          </a:xfrm>
        </p:spPr>
        <p:txBody>
          <a:bodyPr>
            <a:normAutofit/>
          </a:bodyPr>
          <a:lstStyle/>
          <a:p>
            <a:r>
              <a:rPr lang="en-US" b="1" dirty="0" smtClean="0"/>
              <a:t>Areas of Growth: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Areas Still Needing Growth: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Leadership Practice 5 - Encourage the Hea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340" y="4425020"/>
            <a:ext cx="1176723" cy="1696177"/>
          </a:xfrm>
          <a:prstGeom prst="rect">
            <a:avLst/>
          </a:prstGeom>
        </p:spPr>
      </p:pic>
      <p:pic>
        <p:nvPicPr>
          <p:cNvPr id="9" name="Picture 8" descr="Leadership Practice 4 - Enable Others to Ac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713" y="4399620"/>
            <a:ext cx="1208087" cy="1734276"/>
          </a:xfrm>
          <a:prstGeom prst="rect">
            <a:avLst/>
          </a:prstGeom>
        </p:spPr>
      </p:pic>
      <p:pic>
        <p:nvPicPr>
          <p:cNvPr id="10" name="Picture 9" descr="Leadership Practice  1 - Model the Wa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53" y="1041400"/>
            <a:ext cx="1175787" cy="1651000"/>
          </a:xfrm>
          <a:prstGeom prst="rect">
            <a:avLst/>
          </a:prstGeom>
        </p:spPr>
      </p:pic>
      <p:pic>
        <p:nvPicPr>
          <p:cNvPr id="11" name="Picture 10" descr="Leadership Practice 2 - Inspisre A Shared Visi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571" y="1854200"/>
            <a:ext cx="1144330" cy="1626325"/>
          </a:xfrm>
          <a:prstGeom prst="rect">
            <a:avLst/>
          </a:prstGeom>
        </p:spPr>
      </p:pic>
      <p:pic>
        <p:nvPicPr>
          <p:cNvPr id="12" name="Picture 11" descr="Leadership Practice 3 - Challenge the Proces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640" y="1791425"/>
            <a:ext cx="118443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62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Mindset Resources</a:t>
            </a:r>
            <a:endParaRPr lang="en-US" dirty="0"/>
          </a:p>
        </p:txBody>
      </p:sp>
      <p:pic>
        <p:nvPicPr>
          <p:cNvPr id="6" name="Content Placeholder 5" descr="Brain-image.jpg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9" b="14439"/>
          <a:stretch>
            <a:fillRect/>
          </a:stretch>
        </p:blipFill>
        <p:spPr>
          <a:xfrm>
            <a:off x="758824" y="1485900"/>
            <a:ext cx="8124158" cy="5118100"/>
          </a:xfrm>
        </p:spPr>
      </p:pic>
    </p:spTree>
    <p:extLst>
      <p:ext uri="{BB962C8B-B14F-4D97-AF65-F5344CB8AC3E}">
        <p14:creationId xmlns:p14="http://schemas.microsoft.com/office/powerpoint/2010/main" val="3666326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Handwriting"/>
                <a:cs typeface="Lucida Handwriting"/>
              </a:rPr>
              <a:t>Project Rationale</a:t>
            </a:r>
            <a:endParaRPr lang="en-US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500" y="1485152"/>
            <a:ext cx="7988300" cy="4324257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i="1" dirty="0"/>
              <a:t>B</a:t>
            </a:r>
            <a:r>
              <a:rPr lang="en-US" sz="3200" i="1" dirty="0" smtClean="0"/>
              <a:t>uilding </a:t>
            </a:r>
            <a:r>
              <a:rPr lang="en-US" sz="3200" i="1" dirty="0"/>
              <a:t>a growth </a:t>
            </a:r>
            <a:r>
              <a:rPr lang="en-US" sz="3200" i="1" dirty="0" smtClean="0"/>
              <a:t>mindset </a:t>
            </a:r>
            <a:r>
              <a:rPr lang="en-US" sz="3200" i="1" dirty="0"/>
              <a:t>in at-risk students </a:t>
            </a:r>
            <a:r>
              <a:rPr lang="en-US" sz="3200" i="1" dirty="0" smtClean="0"/>
              <a:t>and their teachers will lead </a:t>
            </a:r>
            <a:r>
              <a:rPr lang="en-US" sz="3200" i="1" dirty="0"/>
              <a:t>to increased academic achievement in mathematics.</a:t>
            </a:r>
          </a:p>
          <a:p>
            <a:endParaRPr lang="en-US" dirty="0"/>
          </a:p>
        </p:txBody>
      </p:sp>
      <p:pic>
        <p:nvPicPr>
          <p:cNvPr id="4" name="Picture 3" descr="images-3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3345608"/>
            <a:ext cx="3924300" cy="2928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8500" y="6057575"/>
            <a:ext cx="2870200" cy="140025"/>
          </a:xfrm>
          <a:prstGeom prst="rect">
            <a:avLst/>
          </a:prstGeom>
          <a:solidFill>
            <a:srgbClr val="1B2A3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726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74761" y="274637"/>
            <a:ext cx="7272339" cy="1339009"/>
          </a:xfrm>
        </p:spPr>
        <p:txBody>
          <a:bodyPr/>
          <a:lstStyle/>
          <a:p>
            <a:r>
              <a:rPr lang="en-US" dirty="0" smtClean="0">
                <a:latin typeface="Lucida Handwriting"/>
                <a:cs typeface="Lucida Handwriting"/>
              </a:rPr>
              <a:t>Project Overview</a:t>
            </a:r>
            <a:endParaRPr lang="en-US" dirty="0">
              <a:latin typeface="Lucida Handwriting"/>
              <a:cs typeface="Lucida Handwriting"/>
            </a:endParaRPr>
          </a:p>
        </p:txBody>
      </p:sp>
      <p:pic>
        <p:nvPicPr>
          <p:cNvPr id="4" name="Picture 3" descr="images-1 copy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577" y="1644650"/>
            <a:ext cx="2598105" cy="1662210"/>
          </a:xfrm>
          <a:prstGeom prst="rect">
            <a:avLst/>
          </a:prstGeom>
        </p:spPr>
      </p:pic>
      <p:pic>
        <p:nvPicPr>
          <p:cNvPr id="11" name="Picture 10" descr="Mathslabell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295" y="1631950"/>
            <a:ext cx="2598105" cy="1662210"/>
          </a:xfrm>
          <a:prstGeom prst="rect">
            <a:avLst/>
          </a:prstGeom>
        </p:spPr>
      </p:pic>
      <p:pic>
        <p:nvPicPr>
          <p:cNvPr id="12" name="Picture 11" descr="6068b119ab1513a1f90b3c316f45fd0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1" y="1625601"/>
            <a:ext cx="2230439" cy="168125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44600" y="5626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0061" y="4148772"/>
            <a:ext cx="84915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i="1" dirty="0"/>
              <a:t>Mindset, Motivation, &amp; Mathematics is an action project designed to influence other educators to embrace the innovative teaching style of a growth mindset to promote mathematics achievement for ALL students.  Instructional and common core strategies coupled with a strong foundation in number sense are at the forefront of this unique approach to teaching Algebra I to at-risk students.</a:t>
            </a:r>
          </a:p>
        </p:txBody>
      </p:sp>
    </p:spTree>
    <p:extLst>
      <p:ext uri="{BB962C8B-B14F-4D97-AF65-F5344CB8AC3E}">
        <p14:creationId xmlns:p14="http://schemas.microsoft.com/office/powerpoint/2010/main" val="198912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Handwriting"/>
                <a:cs typeface="Lucida Handwriting"/>
              </a:rPr>
              <a:t>Vision Statement</a:t>
            </a:r>
            <a:endParaRPr lang="en-US" dirty="0">
              <a:latin typeface="Lucida Handwriting"/>
              <a:cs typeface="Lucida Handwriting"/>
            </a:endParaRPr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0" y="1613646"/>
            <a:ext cx="2667000" cy="31157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100" y="5037435"/>
            <a:ext cx="828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dirty="0"/>
              <a:t>Instill a G</a:t>
            </a:r>
            <a:r>
              <a:rPr lang="en-US" sz="2000" dirty="0" smtClean="0"/>
              <a:t>rowth Mindset </a:t>
            </a:r>
            <a:r>
              <a:rPr lang="en-US" sz="2000" dirty="0"/>
              <a:t>in at-risk students to increase student motivation, self-efficacy, and encourage students to take high-level math courses throughout their high school years.</a:t>
            </a:r>
          </a:p>
        </p:txBody>
      </p:sp>
    </p:spTree>
    <p:extLst>
      <p:ext uri="{BB962C8B-B14F-4D97-AF65-F5344CB8AC3E}">
        <p14:creationId xmlns:p14="http://schemas.microsoft.com/office/powerpoint/2010/main" val="4022668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</a:t>
            </a:r>
            <a:r>
              <a:rPr lang="en-US" dirty="0" smtClean="0">
                <a:latin typeface="Lucida Handwriting"/>
                <a:cs typeface="Lucida Handwriting"/>
              </a:rPr>
              <a:t>Project Goals</a:t>
            </a:r>
            <a:endParaRPr lang="en-US" dirty="0"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863600"/>
            <a:ext cx="8178800" cy="5676900"/>
          </a:xfrm>
        </p:spPr>
        <p:txBody>
          <a:bodyPr>
            <a:normAutofit/>
          </a:bodyPr>
          <a:lstStyle/>
          <a:p>
            <a:endParaRPr lang="en-US" sz="1700" dirty="0" smtClean="0"/>
          </a:p>
          <a:p>
            <a:r>
              <a:rPr lang="en-US" dirty="0" smtClean="0"/>
              <a:t>Embrace </a:t>
            </a:r>
            <a:r>
              <a:rPr lang="en-US" dirty="0"/>
              <a:t>mistakes as </a:t>
            </a:r>
            <a:r>
              <a:rPr lang="en-US" dirty="0" smtClean="0"/>
              <a:t>opportunities for growth.</a:t>
            </a:r>
          </a:p>
          <a:p>
            <a:r>
              <a:rPr lang="en-US" dirty="0"/>
              <a:t>Measure </a:t>
            </a:r>
            <a:r>
              <a:rPr lang="en-US" dirty="0" smtClean="0"/>
              <a:t>At-Risk </a:t>
            </a:r>
            <a:r>
              <a:rPr lang="en-US" dirty="0"/>
              <a:t>student’s </a:t>
            </a:r>
            <a:r>
              <a:rPr lang="en-US" dirty="0" smtClean="0"/>
              <a:t>perceptions. </a:t>
            </a:r>
          </a:p>
          <a:p>
            <a:r>
              <a:rPr lang="en-US" dirty="0" smtClean="0"/>
              <a:t>Student participation in on-line “</a:t>
            </a:r>
            <a:r>
              <a:rPr lang="en-US" dirty="0" err="1" smtClean="0"/>
              <a:t>Brainology</a:t>
            </a:r>
            <a:r>
              <a:rPr lang="en-US" dirty="0" smtClean="0"/>
              <a:t>” and “PERT” Models – Stanford University.</a:t>
            </a:r>
          </a:p>
          <a:p>
            <a:r>
              <a:rPr lang="en-US" dirty="0" smtClean="0"/>
              <a:t>Demonstrate that student ability </a:t>
            </a:r>
            <a:r>
              <a:rPr lang="en-US" dirty="0"/>
              <a:t>and intelligence can be developed and increased through productive struggle.</a:t>
            </a:r>
          </a:p>
          <a:p>
            <a:r>
              <a:rPr lang="en-US" dirty="0" smtClean="0"/>
              <a:t>“</a:t>
            </a:r>
            <a:r>
              <a:rPr lang="en-US" dirty="0"/>
              <a:t>Growth </a:t>
            </a:r>
            <a:r>
              <a:rPr lang="en-US" dirty="0" smtClean="0"/>
              <a:t>Mind</a:t>
            </a:r>
            <a:r>
              <a:rPr lang="en-US" dirty="0"/>
              <a:t>s</a:t>
            </a:r>
            <a:r>
              <a:rPr lang="en-US" dirty="0" smtClean="0"/>
              <a:t>et</a:t>
            </a:r>
            <a:r>
              <a:rPr lang="en-US" dirty="0"/>
              <a:t>” phrases and instructional practices </a:t>
            </a:r>
            <a:r>
              <a:rPr lang="en-US" dirty="0" smtClean="0"/>
              <a:t>will be </a:t>
            </a:r>
            <a:r>
              <a:rPr lang="en-US" dirty="0"/>
              <a:t>part of everyday classroom discourse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 a “Teacher </a:t>
            </a:r>
            <a:r>
              <a:rPr lang="en-US" dirty="0"/>
              <a:t>L</a:t>
            </a:r>
            <a:r>
              <a:rPr lang="en-US" dirty="0" smtClean="0"/>
              <a:t>eader”, I will motivate teachers to accept and teach a Growth Mindset for ALL students. </a:t>
            </a:r>
            <a:endParaRPr lang="en-US" dirty="0" smtClean="0"/>
          </a:p>
          <a:p>
            <a:endParaRPr lang="en-US" sz="1700" dirty="0"/>
          </a:p>
          <a:p>
            <a:endParaRPr lang="en-US" sz="1700" dirty="0" smtClean="0"/>
          </a:p>
          <a:p>
            <a:endParaRPr lang="en-US" sz="1700" dirty="0"/>
          </a:p>
          <a:p>
            <a:pPr>
              <a:buFont typeface="Wingdings" charset="2"/>
              <a:buChar char="u"/>
            </a:pPr>
            <a:endParaRPr lang="en-US" sz="1600" dirty="0"/>
          </a:p>
        </p:txBody>
      </p:sp>
      <p:pic>
        <p:nvPicPr>
          <p:cNvPr id="4" name="Picture 3" descr="images-5 copy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254000"/>
            <a:ext cx="19304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77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796" y="274637"/>
            <a:ext cx="8643204" cy="1339009"/>
          </a:xfrm>
        </p:spPr>
        <p:txBody>
          <a:bodyPr/>
          <a:lstStyle/>
          <a:p>
            <a:r>
              <a:rPr lang="en-US" sz="3600" dirty="0" smtClean="0">
                <a:latin typeface="Lucida Handwriting"/>
                <a:cs typeface="Lucida Handwriting"/>
              </a:rPr>
              <a:t>Teacher Leader Model Standards</a:t>
            </a:r>
            <a:endParaRPr lang="en-US" sz="3600" dirty="0">
              <a:latin typeface="Lucida Handwriting"/>
              <a:cs typeface="Lucida Handwriting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656" b="16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085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Handwriting"/>
                <a:cs typeface="Lucida Handwriting"/>
              </a:rPr>
              <a:t>Research</a:t>
            </a:r>
            <a:endParaRPr lang="en-US" dirty="0">
              <a:latin typeface="Lucida Handwriting"/>
              <a:cs typeface="Lucida Handwriting"/>
            </a:endParaRPr>
          </a:p>
        </p:txBody>
      </p:sp>
      <p:pic>
        <p:nvPicPr>
          <p:cNvPr id="4" name="Content Placeholder 3" descr="images copy 2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3" b="9013"/>
          <a:stretch>
            <a:fillRect/>
          </a:stretch>
        </p:blipFill>
        <p:spPr>
          <a:xfrm>
            <a:off x="4878398" y="1613645"/>
            <a:ext cx="3182379" cy="4315761"/>
          </a:xfrm>
        </p:spPr>
      </p:pic>
      <p:pic>
        <p:nvPicPr>
          <p:cNvPr id="6" name="Content Placeholder 5" descr="imgres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57" r="-10657"/>
          <a:stretch>
            <a:fillRect/>
          </a:stretch>
        </p:blipFill>
        <p:spPr>
          <a:xfrm>
            <a:off x="787400" y="1613646"/>
            <a:ext cx="3606799" cy="4315761"/>
          </a:xfrm>
        </p:spPr>
      </p:pic>
    </p:spTree>
    <p:extLst>
      <p:ext uri="{BB962C8B-B14F-4D97-AF65-F5344CB8AC3E}">
        <p14:creationId xmlns:p14="http://schemas.microsoft.com/office/powerpoint/2010/main" val="1259291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0637"/>
            <a:ext cx="7272339" cy="1339009"/>
          </a:xfrm>
        </p:spPr>
        <p:txBody>
          <a:bodyPr/>
          <a:lstStyle/>
          <a:p>
            <a:r>
              <a:rPr lang="en-US" dirty="0" smtClean="0">
                <a:latin typeface="Lucida Handwriting"/>
                <a:cs typeface="Lucida Handwriting"/>
              </a:rPr>
              <a:t>Timeline</a:t>
            </a:r>
            <a:endParaRPr lang="en-US" dirty="0">
              <a:latin typeface="Lucida Handwriting"/>
              <a:cs typeface="Lucida Handwriting"/>
            </a:endParaRPr>
          </a:p>
        </p:txBody>
      </p:sp>
      <p:pic>
        <p:nvPicPr>
          <p:cNvPr id="4" name="Content Placeholder 3" descr="Slide1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1" b="-991"/>
          <a:stretch/>
        </p:blipFill>
        <p:spPr>
          <a:xfrm>
            <a:off x="628169" y="1219200"/>
            <a:ext cx="8388831" cy="4812253"/>
          </a:xfrm>
        </p:spPr>
      </p:pic>
    </p:spTree>
    <p:extLst>
      <p:ext uri="{BB962C8B-B14F-4D97-AF65-F5344CB8AC3E}">
        <p14:creationId xmlns:p14="http://schemas.microsoft.com/office/powerpoint/2010/main" val="3280841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Lucida Handwriting"/>
                <a:cs typeface="Lucida Handwriting"/>
              </a:rPr>
              <a:t>Mindset Student Survey</a:t>
            </a:r>
            <a:endParaRPr lang="en-US" sz="3600" dirty="0">
              <a:latin typeface="Lucida Handwriting"/>
              <a:cs typeface="Lucida Handwriting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151769"/>
              </p:ext>
            </p:extLst>
          </p:nvPr>
        </p:nvGraphicFramePr>
        <p:xfrm>
          <a:off x="1089025" y="1801813"/>
          <a:ext cx="7272338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9419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2408</TotalTime>
  <Words>534</Words>
  <Application>Microsoft Macintosh PowerPoint</Application>
  <PresentationFormat>On-screen Show (4:3)</PresentationFormat>
  <Paragraphs>84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Tradition</vt:lpstr>
      <vt:lpstr>Mindset, Mathematics, and Motivation   “Is There An App For That?”  TLCA Capstone Project </vt:lpstr>
      <vt:lpstr>Project Rationale</vt:lpstr>
      <vt:lpstr>Project Overview</vt:lpstr>
      <vt:lpstr>Vision Statement</vt:lpstr>
      <vt:lpstr>     Project Goals</vt:lpstr>
      <vt:lpstr>Teacher Leader Model Standards</vt:lpstr>
      <vt:lpstr>Research</vt:lpstr>
      <vt:lpstr>Timeline</vt:lpstr>
      <vt:lpstr>Mindset Student Survey</vt:lpstr>
      <vt:lpstr> District Semester 1 Assessment</vt:lpstr>
      <vt:lpstr>PowerPoint Presentation</vt:lpstr>
      <vt:lpstr>                Next Steps </vt:lpstr>
      <vt:lpstr>Reflection and Growth</vt:lpstr>
      <vt:lpstr>October 2014  LPTI #1</vt:lpstr>
      <vt:lpstr>May 2015 - LPI #2</vt:lpstr>
      <vt:lpstr>Mindset Resources</vt:lpstr>
    </vt:vector>
  </TitlesOfParts>
  <Company>Temecula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Mindset, Mathematics, and Motivation   “Is There An App For That?”  TLCA Capstone Project </dc:title>
  <dc:creator>Donna Lione</dc:creator>
  <cp:lastModifiedBy>Donna Lione</cp:lastModifiedBy>
  <cp:revision>66</cp:revision>
  <dcterms:created xsi:type="dcterms:W3CDTF">2015-05-10T01:38:03Z</dcterms:created>
  <dcterms:modified xsi:type="dcterms:W3CDTF">2015-05-16T19:35:19Z</dcterms:modified>
</cp:coreProperties>
</file>